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8" r:id="rId3"/>
    <p:sldId id="288" r:id="rId4"/>
    <p:sldId id="299" r:id="rId5"/>
    <p:sldId id="287" r:id="rId6"/>
    <p:sldId id="289" r:id="rId7"/>
    <p:sldId id="300" r:id="rId8"/>
    <p:sldId id="285" r:id="rId9"/>
    <p:sldId id="303" r:id="rId10"/>
    <p:sldId id="304" r:id="rId11"/>
    <p:sldId id="286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4F81BD"/>
    <a:srgbClr val="B9B9FF"/>
    <a:srgbClr val="990033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2" autoAdjust="0"/>
    <p:restoredTop sz="90514" autoAdjust="0"/>
  </p:normalViewPr>
  <p:slideViewPr>
    <p:cSldViewPr>
      <p:cViewPr>
        <p:scale>
          <a:sx n="66" d="100"/>
          <a:sy n="66" d="100"/>
        </p:scale>
        <p:origin x="-307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87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CEFDD7B3-A12E-47AD-B482-050CF357AF90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8375" y="698500"/>
            <a:ext cx="5062538" cy="379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725670"/>
            <a:ext cx="5608320" cy="387350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2BD1EB35-EA82-4860-8855-4F9F53592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3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76ECEC-D1ED-4BB9-8C45-40BDEB82A73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304800" y="838200"/>
            <a:ext cx="8534400" cy="0"/>
          </a:xfrm>
          <a:prstGeom prst="line">
            <a:avLst/>
          </a:prstGeom>
          <a:ln w="158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228600" y="228600"/>
            <a:ext cx="5885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990033"/>
                </a:solidFill>
                <a:latin typeface="Gill Sans MT" pitchFamily="34" charset="0"/>
              </a:rPr>
              <a:t>NA</a:t>
            </a:r>
            <a:r>
              <a:rPr lang="en-US" sz="2800" b="1" baseline="0" dirty="0" smtClean="0">
                <a:solidFill>
                  <a:srgbClr val="990033"/>
                </a:solidFill>
                <a:latin typeface="Gill Sans MT" pitchFamily="34" charset="0"/>
              </a:rPr>
              <a:t> ALMA Development Program</a:t>
            </a:r>
            <a:endParaRPr lang="en-US" sz="2800" b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304800" y="6428601"/>
            <a:ext cx="853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ill Sans MT" pitchFamily="34" charset="0"/>
              </a:rPr>
              <a:t>NA ALMA Development Workshop; Charlottesville, Virginia; 25 March 2015</a:t>
            </a:r>
            <a:endParaRPr lang="en-US" sz="1200" dirty="0">
              <a:latin typeface="Gill Sans MT" pitchFamily="34" charset="0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228600" y="6428601"/>
            <a:ext cx="8681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Gill Sans MT" pitchFamily="34" charset="0"/>
              </a:rPr>
              <a:t>M.</a:t>
            </a:r>
            <a:r>
              <a:rPr lang="en-US" sz="1200" i="1" baseline="0" dirty="0" smtClean="0">
                <a:latin typeface="Gill Sans MT" pitchFamily="34" charset="0"/>
              </a:rPr>
              <a:t> Shannon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6019800"/>
            <a:ext cx="8534400" cy="381000"/>
          </a:xfrm>
          <a:prstGeom prst="rect">
            <a:avLst/>
          </a:prstGeom>
          <a:noFill/>
          <a:ln w="158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28600"/>
            <a:ext cx="2667000" cy="4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MA Handful-croppe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0" y="1219200"/>
            <a:ext cx="7924800" cy="3144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09600" y="4363996"/>
            <a:ext cx="5867400" cy="627104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09600" y="4724400"/>
            <a:ext cx="58674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>
                <a:solidFill>
                  <a:srgbClr val="00009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59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M. Shannon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CDFA5-18D1-42E0-B70C-0B93A7BECD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ALMA Development Workshop</a:t>
            </a:r>
            <a:endParaRPr lang="en-US" sz="2800" dirty="0"/>
          </a:p>
        </p:txBody>
      </p:sp>
      <p:sp>
        <p:nvSpPr>
          <p:cNvPr id="1638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48639" y="4630738"/>
            <a:ext cx="8061961" cy="627062"/>
          </a:xfrm>
        </p:spPr>
        <p:txBody>
          <a:bodyPr>
            <a:normAutofit/>
          </a:bodyPr>
          <a:lstStyle/>
          <a:p>
            <a:r>
              <a:rPr lang="en-US" b="1" smtClean="0"/>
              <a:t>FY2016 </a:t>
            </a:r>
            <a:r>
              <a:rPr lang="en-US" b="1" smtClean="0"/>
              <a:t>Call </a:t>
            </a:r>
            <a:r>
              <a:rPr lang="en-US" b="1" dirty="0" smtClean="0"/>
              <a:t>for Study Proposals - Mechanics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48640" y="5181600"/>
            <a:ext cx="5867400" cy="914400"/>
          </a:xfrm>
        </p:spPr>
        <p:txBody>
          <a:bodyPr/>
          <a:lstStyle/>
          <a:p>
            <a:r>
              <a:rPr lang="en-US" dirty="0" smtClean="0"/>
              <a:t>Mike Shannon, Program Manager</a:t>
            </a:r>
          </a:p>
          <a:p>
            <a:r>
              <a:rPr lang="en-US" dirty="0" smtClean="0"/>
              <a:t>25 March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7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Program Management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NRAO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Program Management Department will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support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development.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We are here to help.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endParaRPr lang="en-US" sz="800" b="1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03263" y="6400800"/>
            <a:ext cx="1012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10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Unbiased NRAO support will improve each </a:t>
            </a:r>
            <a:r>
              <a:rPr lang="en-US" b="1" i="1" dirty="0" err="1" smtClean="0">
                <a:solidFill>
                  <a:srgbClr val="990033"/>
                </a:solidFill>
                <a:latin typeface="Gill Sans MT" pitchFamily="34" charset="0"/>
              </a:rPr>
              <a:t>Subrecipient’s</a:t>
            </a:r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 prospects for success.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3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Summary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22860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FY2016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program contingent upon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Federal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budget and allocation of funds.</a:t>
            </a:r>
          </a:p>
          <a:p>
            <a:endParaRPr lang="en-US" sz="800" b="1" i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The entire Proposal process will be conducted electronically (“paperless”).</a:t>
            </a:r>
          </a:p>
          <a:p>
            <a:pPr>
              <a:buFont typeface="Arial" pitchFamily="34" charset="0"/>
              <a:buChar char="•"/>
            </a:pPr>
            <a:endParaRPr lang="en-US" sz="800" b="1" i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acceptance does not guarantee follow-on funding or implementation.</a:t>
            </a:r>
          </a:p>
          <a:p>
            <a:pPr>
              <a:buFont typeface="Arial" pitchFamily="34" charset="0"/>
              <a:buChar char="•"/>
            </a:pPr>
            <a:endParaRPr lang="en-US" sz="800" b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Collaborative efforts are encouraged.</a:t>
            </a:r>
          </a:p>
          <a:p>
            <a:endParaRPr lang="en-US" sz="800" b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The evaluation and selection process will be objective and unbiased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.</a:t>
            </a:r>
          </a:p>
          <a:p>
            <a:endParaRPr lang="en-US" sz="8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Unbiased NRAO support will improve each </a:t>
            </a:r>
            <a:r>
              <a:rPr lang="en-US" b="1" dirty="0" err="1">
                <a:solidFill>
                  <a:srgbClr val="000099"/>
                </a:solidFill>
                <a:latin typeface="Gill Sans MT" pitchFamily="34" charset="0"/>
              </a:rPr>
              <a:t>Subrecipient’s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 prospects for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success.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03264" y="6400800"/>
            <a:ext cx="101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11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Thank you for your assistance in guiding the ALMA Development Program.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Overview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Goals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fair and transparent process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easy and equal access to information (web-based) 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confidentiality of proposals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unbiased evaluation and selection of proposals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categories are: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techniques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hardware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software</a:t>
            </a:r>
          </a:p>
          <a:p>
            <a:pPr marL="742950" lvl="1" indent="-742950">
              <a:buFontTx/>
              <a:buChar char="-"/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lvl="1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Study and Project proposals shall consist of a  </a:t>
            </a:r>
          </a:p>
          <a:p>
            <a:pPr lvl="1" indent="-457200"/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Proposal Form, and a</a:t>
            </a:r>
          </a:p>
          <a:p>
            <a:pPr marL="171450" lvl="1" indent="-171450">
              <a:tabLst>
                <a:tab pos="45720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	- 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Study or Project Plan</a:t>
            </a:r>
          </a:p>
          <a:p>
            <a:pPr lvl="1"/>
            <a:endParaRPr lang="en-US" sz="800" dirty="0" smtClean="0">
              <a:solidFill>
                <a:srgbClr val="000099"/>
              </a:solidFill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Primary selection criteria are 1) alignment with NA ALMA Operations Partnership strategic goals (on the call webpage under supporting documents), and 2) the strength of the Proposer’s scientific case.</a:t>
            </a: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2 of 11</a:t>
            </a:r>
            <a:endParaRPr lang="en-US" sz="1200" i="1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Contractual Requirements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3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The entire Proposal process will be conducted electronically (“paperless”).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1459468"/>
            <a:ext cx="8534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Federal Funding Accountability and Transparency Act (FFATA)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applicable to Subrecipients of Federal awards in excess of $25K.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successful Proposers must complete a </a:t>
            </a:r>
            <a:r>
              <a:rPr lang="en-US" i="1" dirty="0" smtClean="0">
                <a:solidFill>
                  <a:srgbClr val="000099"/>
                </a:solidFill>
                <a:latin typeface="Gill Sans MT" pitchFamily="34" charset="0"/>
              </a:rPr>
              <a:t>Subrecipient Profile Questionnaire.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Terms and Conditions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Subrecipients (non-NRAO) will engage by means of a Subrecipient Agreement.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compliance with Federal laws, regulations, and award provisions is mandatory.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Subrecipients will also be bound by supplemental requirements imposed by the 	NRAO (or negotiated amendments thereto).</a:t>
            </a:r>
          </a:p>
          <a:p>
            <a:pPr marL="742950" lvl="1" indent="-742950">
              <a:buFontTx/>
              <a:buChar char="-"/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lvl="1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Representations and Certifications  </a:t>
            </a:r>
          </a:p>
          <a:p>
            <a:pPr lvl="1" indent="-457200">
              <a:tabLst>
                <a:tab pos="6286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Subrecipients must complete a “Reps &amp; Certs” Form as required by the Federal 	Acquisition Regulations.</a:t>
            </a:r>
          </a:p>
          <a:p>
            <a:pPr lvl="1" indent="-457200"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0" lvl="1"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	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Purchase Orders</a:t>
            </a:r>
          </a:p>
          <a:p>
            <a:pPr marL="457200" lvl="2">
              <a:tabLst>
                <a:tab pos="6286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single, fixed-price Purchase Orders will be issued to non-NRAO Subrecipients.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3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Contractual Requirements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4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Proposal acceptance does not guarantee follow-on funding or implementation.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1459468"/>
            <a:ext cx="8534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Study Deliverables: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monthly Progress Reports,</a:t>
            </a:r>
          </a:p>
          <a:p>
            <a:pPr marL="628650" lvl="1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any Study-specific prototype hardware or software (if any), and</a:t>
            </a:r>
          </a:p>
          <a:p>
            <a:pPr marL="628650" lvl="1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 Closeout Final Report.</a:t>
            </a:r>
          </a:p>
          <a:p>
            <a:pPr marL="1085850" lvl="2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This final report will be made public via the ALMA  Memo Series.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50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Eligibility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North American ALMA Operations Partners</a:t>
            </a:r>
          </a:p>
          <a:p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at-large members of the North American ALMA Operations radio astronomy community</a:t>
            </a:r>
          </a:p>
          <a:p>
            <a:pPr>
              <a:tabLst>
                <a:tab pos="1714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Proposers who do not seek financial support (i.e., “no-cost”) are also invited to participate.</a:t>
            </a:r>
          </a:p>
          <a:p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5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Collaborative efforts are encouraged.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Proposal “Validity”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Studies</a:t>
            </a:r>
          </a:p>
          <a:p>
            <a:pPr marL="457200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Proposals </a:t>
            </a:r>
            <a:r>
              <a:rPr lang="en-US" dirty="0">
                <a:solidFill>
                  <a:srgbClr val="000099"/>
                </a:solidFill>
                <a:latin typeface="Gill Sans MT" pitchFamily="34" charset="0"/>
              </a:rPr>
              <a:t>shall bind the Proposer to the contractual terms, conditions, and total cost presented therein until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September 30, 2015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.</a:t>
            </a: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6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Amendments, withdrawal or resubmission permitted before the closing date.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39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Intellectual Property</a:t>
            </a:r>
            <a:r>
              <a:rPr lang="en-US" sz="2800" b="0" dirty="0" smtClean="0">
                <a:solidFill>
                  <a:srgbClr val="990033"/>
                </a:solidFill>
                <a:latin typeface="Gill Sans MT" pitchFamily="34" charset="0"/>
              </a:rPr>
              <a:t> Management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Confidentiality of Proposer’s information </a:t>
            </a:r>
          </a:p>
          <a:p>
            <a:pPr lvl="1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NRAO personnel will conduct business in accord with professional conventions.  Non Disclosure Agreements may be enacted on a case-by-case basis.</a:t>
            </a:r>
            <a:endParaRPr lang="en-US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Intellectual Property rights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lvl="1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Proposer’s IP rights pertaining to technical data, copyrightable material, patents and utilization of subject inventions are subject to the terms of the NRAO’s standard </a:t>
            </a:r>
            <a:r>
              <a:rPr lang="en-US" i="1" dirty="0" smtClean="0">
                <a:solidFill>
                  <a:srgbClr val="000099"/>
                </a:solidFill>
                <a:latin typeface="Gill Sans MT" pitchFamily="34" charset="0"/>
              </a:rPr>
              <a:t>Subrecipient Agreement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and any negotiated amendments thereto.</a:t>
            </a:r>
          </a:p>
          <a:p>
            <a:endParaRPr lang="en-US" dirty="0" smtClean="0">
              <a:solidFill>
                <a:srgbClr val="000099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Note:  The Science case provided will be made available to the ALMA NA Science Advisory Committee.</a:t>
            </a:r>
          </a:p>
          <a:p>
            <a:pPr lvl="1" indent="-171450">
              <a:buFontTx/>
              <a:buChar char="-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lvl="1" indent="-171450">
              <a:buFontTx/>
              <a:buChar char="-"/>
            </a:pPr>
            <a:endParaRPr lang="en-US" b="1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7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NRAO personnel will safeguard Proposer’s and </a:t>
            </a:r>
            <a:r>
              <a:rPr lang="en-US" b="1" i="1" dirty="0" err="1" smtClean="0">
                <a:solidFill>
                  <a:srgbClr val="990033"/>
                </a:solidFill>
                <a:latin typeface="Gill Sans MT" pitchFamily="34" charset="0"/>
              </a:rPr>
              <a:t>Subrecipient’s</a:t>
            </a:r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 intellectual property.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Calendar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8 of 11</a:t>
            </a:r>
            <a:endParaRPr lang="en-US" sz="1200" i="1" dirty="0">
              <a:latin typeface="Gill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845550" y="1600200"/>
            <a:ext cx="0" cy="403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" y="1600200"/>
            <a:ext cx="854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5638800"/>
            <a:ext cx="854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04800" y="6031468"/>
            <a:ext cx="8540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Call for Studies release date is 16 March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049727"/>
              </p:ext>
            </p:extLst>
          </p:nvPr>
        </p:nvGraphicFramePr>
        <p:xfrm>
          <a:off x="457200" y="1752598"/>
          <a:ext cx="7992208" cy="3657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4207"/>
                <a:gridCol w="2283488"/>
                <a:gridCol w="1764513"/>
              </a:tblGrid>
              <a:tr h="528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Milestone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Reference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Release of Call for Study Proposals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March 16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1.1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Informational meeting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March 25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1.3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Notice of Intent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May </a:t>
                      </a:r>
                      <a:r>
                        <a:rPr lang="en-US" sz="1100" smtClean="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1.4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Closing 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June 12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1.5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Notification of awards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August 30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4.3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Validity date of Proposals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2015 September </a:t>
                      </a:r>
                      <a:r>
                        <a:rPr lang="en-US" sz="11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1.7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Study completion 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2016 September 30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Section 1.1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59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Evaluation Committee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Evaluation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will be conducted by a committee of non-NRAO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reviewers. The list of  reviewers will be reviewed and consented to by the National Science Foundation.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Members of these groups involved with development proposals will be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recused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from considering their own or closely-related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All NA ALMA Operations Partners will be represented on the Evaluation Committee.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9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The evaluation and selection process will be objective and unbiased.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3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9614</TotalTime>
  <Words>628</Words>
  <Application>Microsoft Office PowerPoint</Application>
  <PresentationFormat>On-screen Show (4:3)</PresentationFormat>
  <Paragraphs>138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ALMA Development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NRAO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Randolph</dc:creator>
  <cp:lastModifiedBy>Lyndele von Schill</cp:lastModifiedBy>
  <cp:revision>334</cp:revision>
  <cp:lastPrinted>2013-04-17T15:11:29Z</cp:lastPrinted>
  <dcterms:created xsi:type="dcterms:W3CDTF">2012-09-13T18:21:57Z</dcterms:created>
  <dcterms:modified xsi:type="dcterms:W3CDTF">2015-03-25T16:49:08Z</dcterms:modified>
</cp:coreProperties>
</file>